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3.jpeg" ContentType="image/jpe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>
          <a:latin typeface="Gill Sans Light"/>
          <a:ea typeface="Gill Sans Light"/>
          <a:cs typeface="Gill Sans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 Light"/>
          <a:ea typeface="Gill Sans Light"/>
          <a:cs typeface="Gill Sans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D5E2E4"/>
          </a:solidFill>
        </a:fill>
      </a:tcStyle>
    </a:wholeTbl>
    <a:band2H>
      <a:tcTxStyle b="def" i="def"/>
      <a:tcStyle>
        <a:tcBdr/>
        <a:fill>
          <a:solidFill>
            <a:srgbClr val="EBF1F2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F1DDCB"/>
          </a:solidFill>
        </a:fill>
      </a:tcStyle>
    </a:wholeTbl>
    <a:band2H>
      <a:tcTxStyle b="def" i="def"/>
      <a:tcStyle>
        <a:tcBdr/>
        <a:fill>
          <a:solidFill>
            <a:srgbClr val="F8EFE7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D1D3D7"/>
          </a:solidFill>
        </a:fill>
      </a:tcStyle>
    </a:wholeTbl>
    <a:band2H>
      <a:tcTxStyle b="def" i="def"/>
      <a:tcStyle>
        <a:tcBdr/>
        <a:fill>
          <a:solidFill>
            <a:srgbClr val="E9EAEC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340053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353"/>
              </a:solidFill>
              <a:prstDash val="solid"/>
              <a:bevel/>
            </a:ln>
          </a:top>
          <a:bottom>
            <a:ln w="25400" cap="flat">
              <a:solidFill>
                <a:srgbClr val="535353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4005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353"/>
              </a:solidFill>
              <a:prstDash val="solid"/>
              <a:bevel/>
            </a:ln>
          </a:top>
          <a:bottom>
            <a:ln w="25400" cap="flat">
              <a:solidFill>
                <a:srgbClr val="535353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Gill Sans SemiBold"/>
          <a:ea typeface="Gill Sans SemiBold"/>
          <a:cs typeface="Gill Sans SemiBold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firstCol>
    <a:la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38100" cap="flat">
              <a:solidFill>
                <a:srgbClr val="340053"/>
              </a:solidFill>
              <a:prstDash val="solid"/>
              <a:bevel/>
            </a:ln>
          </a:top>
          <a:bottom>
            <a:ln w="127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lastRow>
    <a:firstRow>
      <a:tcTxStyle b="on" i="on">
        <a:font>
          <a:latin typeface="Gill Sans SemiBold"/>
          <a:ea typeface="Gill Sans SemiBold"/>
          <a:cs typeface="Gill Sans SemiBold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bevel/>
            </a:ln>
          </a:left>
          <a:right>
            <a:ln w="12700" cap="flat">
              <a:solidFill>
                <a:srgbClr val="340053"/>
              </a:solidFill>
              <a:prstDash val="solid"/>
              <a:bevel/>
            </a:ln>
          </a:right>
          <a:top>
            <a:ln w="12700" cap="flat">
              <a:solidFill>
                <a:srgbClr val="340053"/>
              </a:solidFill>
              <a:prstDash val="solid"/>
              <a:bevel/>
            </a:ln>
          </a:top>
          <a:bottom>
            <a:ln w="38100" cap="flat">
              <a:solidFill>
                <a:srgbClr val="340053"/>
              </a:solidFill>
              <a:prstDash val="solid"/>
              <a:bevel/>
            </a:ln>
          </a:bottom>
          <a:insideH>
            <a:ln w="12700" cap="flat">
              <a:solidFill>
                <a:srgbClr val="340053"/>
              </a:solidFill>
              <a:prstDash val="solid"/>
              <a:bevel/>
            </a:ln>
          </a:insideH>
          <a:insideV>
            <a:ln w="12700" cap="flat">
              <a:solidFill>
                <a:srgbClr val="340053"/>
              </a:solidFill>
              <a:prstDash val="solid"/>
              <a:bevel/>
            </a:ln>
          </a:insideV>
        </a:tcBdr>
        <a:fill>
          <a:solidFill>
            <a:srgbClr val="53535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0578" indent="-220578">
              <a:buSzPct val="100000"/>
              <a:buChar char="*"/>
            </a:pPr>
            <a:r>
              <a:t>Highly effective in computer labs, corporate environments</a:t>
            </a:r>
          </a:p>
          <a:p>
            <a:pPr marL="220578" indent="-220578">
              <a:buSzPct val="100000"/>
              <a:buChar char="*"/>
            </a:pPr>
            <a:r>
              <a:t>How many times have you been at someones desk, faced with the back of their computer?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Wireless keyboards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Supervised learning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Autocorrect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6" name="Shape 2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Don’t need a recording studio :)</a:t>
            </a:r>
          </a:p>
          <a:p>
            <a:pPr/>
            <a:r>
              <a:t>iPhone Accelerometer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9" name="Shape 109"/>
          <p:cNvSpPr/>
          <p:nvPr>
            <p:ph type="body" idx="1"/>
          </p:nvPr>
        </p:nvSpPr>
        <p:spPr>
          <a:xfrm>
            <a:off x="355600" y="2702295"/>
            <a:ext cx="12293600" cy="635561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hape 110"/>
          <p:cNvSpPr/>
          <p:nvPr>
            <p:ph type="sldNum" sz="quarter" idx="2"/>
          </p:nvPr>
        </p:nvSpPr>
        <p:spPr>
          <a:xfrm>
            <a:off x="12098022" y="8905523"/>
            <a:ext cx="256539" cy="269239"/>
          </a:xfrm>
          <a:prstGeom prst="rect">
            <a:avLst/>
          </a:prstGeom>
        </p:spPr>
        <p:txBody>
          <a:bodyPr wrap="none"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Shape 21"/>
          <p:cNvSpPr/>
          <p:nvPr>
            <p:ph type="body" sz="quarter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8" name="Shape 38"/>
          <p:cNvSpPr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3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355600" y="36149"/>
            <a:ext cx="12293600" cy="287410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" name="Shape 4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body" sz="half" idx="1"/>
          </p:nvPr>
        </p:nvSpPr>
        <p:spPr>
          <a:xfrm>
            <a:off x="355600" y="2702296"/>
            <a:ext cx="5892800" cy="6355608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Shape 6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02296"/>
            <a:ext cx="12293600" cy="6355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9320106" y="8779791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titleStyle>
    <p:bodyStyle>
      <a:lvl1pPr marL="5207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10414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15621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20828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26035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31242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36449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41656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46863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scottstevenson88@gmail.com?subject=" TargetMode="External"/><Relationship Id="rId4" Type="http://schemas.openxmlformats.org/officeDocument/2006/relationships/hyperlink" Target="mailto:shekoufa.navid@gmail.com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g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g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scottstevenson88@gmail.com?subject=" TargetMode="External"/><Relationship Id="rId3" Type="http://schemas.openxmlformats.org/officeDocument/2006/relationships/hyperlink" Target="mailto:shekoufa.navid@gmail.com?subject=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946" t="1145" r="30467" b="2022"/>
          <a:stretch>
            <a:fillRect/>
          </a:stretch>
        </p:blipFill>
        <p:spPr>
          <a:xfrm>
            <a:off x="2042704" y="3929693"/>
            <a:ext cx="8919376" cy="32491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fill="norm" stroke="1" extrusionOk="0">
                <a:moveTo>
                  <a:pt x="19435" y="0"/>
                </a:moveTo>
                <a:cubicBezTo>
                  <a:pt x="19384" y="0"/>
                  <a:pt x="19358" y="4"/>
                  <a:pt x="19316" y="5"/>
                </a:cubicBezTo>
                <a:cubicBezTo>
                  <a:pt x="19321" y="26"/>
                  <a:pt x="19324" y="47"/>
                  <a:pt x="19324" y="71"/>
                </a:cubicBezTo>
                <a:cubicBezTo>
                  <a:pt x="19324" y="91"/>
                  <a:pt x="19322" y="107"/>
                  <a:pt x="19321" y="124"/>
                </a:cubicBezTo>
                <a:cubicBezTo>
                  <a:pt x="19368" y="79"/>
                  <a:pt x="19434" y="80"/>
                  <a:pt x="19487" y="111"/>
                </a:cubicBezTo>
                <a:cubicBezTo>
                  <a:pt x="19492" y="72"/>
                  <a:pt x="19504" y="36"/>
                  <a:pt x="19523" y="16"/>
                </a:cubicBezTo>
                <a:cubicBezTo>
                  <a:pt x="19529" y="10"/>
                  <a:pt x="19536" y="5"/>
                  <a:pt x="19542" y="0"/>
                </a:cubicBezTo>
                <a:lnTo>
                  <a:pt x="19435" y="0"/>
                </a:lnTo>
                <a:close/>
                <a:moveTo>
                  <a:pt x="19722" y="3"/>
                </a:moveTo>
                <a:cubicBezTo>
                  <a:pt x="19775" y="31"/>
                  <a:pt x="19816" y="79"/>
                  <a:pt x="19816" y="137"/>
                </a:cubicBezTo>
                <a:cubicBezTo>
                  <a:pt x="19816" y="248"/>
                  <a:pt x="19665" y="305"/>
                  <a:pt x="19567" y="274"/>
                </a:cubicBezTo>
                <a:cubicBezTo>
                  <a:pt x="19541" y="408"/>
                  <a:pt x="19315" y="450"/>
                  <a:pt x="19284" y="311"/>
                </a:cubicBezTo>
                <a:cubicBezTo>
                  <a:pt x="19280" y="293"/>
                  <a:pt x="19279" y="272"/>
                  <a:pt x="19279" y="253"/>
                </a:cubicBezTo>
                <a:cubicBezTo>
                  <a:pt x="19249" y="271"/>
                  <a:pt x="19203" y="248"/>
                  <a:pt x="19142" y="182"/>
                </a:cubicBezTo>
                <a:cubicBezTo>
                  <a:pt x="19091" y="126"/>
                  <a:pt x="19069" y="73"/>
                  <a:pt x="19073" y="16"/>
                </a:cubicBezTo>
                <a:cubicBezTo>
                  <a:pt x="19066" y="17"/>
                  <a:pt x="19060" y="18"/>
                  <a:pt x="19053" y="18"/>
                </a:cubicBezTo>
                <a:cubicBezTo>
                  <a:pt x="19050" y="19"/>
                  <a:pt x="19047" y="21"/>
                  <a:pt x="19043" y="21"/>
                </a:cubicBezTo>
                <a:cubicBezTo>
                  <a:pt x="19041" y="21"/>
                  <a:pt x="19040" y="21"/>
                  <a:pt x="19038" y="21"/>
                </a:cubicBezTo>
                <a:cubicBezTo>
                  <a:pt x="19036" y="21"/>
                  <a:pt x="19033" y="21"/>
                  <a:pt x="19031" y="21"/>
                </a:cubicBezTo>
                <a:cubicBezTo>
                  <a:pt x="19030" y="21"/>
                  <a:pt x="19030" y="21"/>
                  <a:pt x="19029" y="21"/>
                </a:cubicBezTo>
                <a:cubicBezTo>
                  <a:pt x="18988" y="26"/>
                  <a:pt x="18951" y="34"/>
                  <a:pt x="18925" y="42"/>
                </a:cubicBezTo>
                <a:cubicBezTo>
                  <a:pt x="18901" y="49"/>
                  <a:pt x="18877" y="57"/>
                  <a:pt x="18862" y="66"/>
                </a:cubicBezTo>
                <a:cubicBezTo>
                  <a:pt x="18861" y="66"/>
                  <a:pt x="18861" y="66"/>
                  <a:pt x="18861" y="66"/>
                </a:cubicBezTo>
                <a:cubicBezTo>
                  <a:pt x="18860" y="66"/>
                  <a:pt x="18860" y="66"/>
                  <a:pt x="18860" y="66"/>
                </a:cubicBezTo>
                <a:cubicBezTo>
                  <a:pt x="18857" y="68"/>
                  <a:pt x="18854" y="70"/>
                  <a:pt x="18851" y="71"/>
                </a:cubicBezTo>
                <a:cubicBezTo>
                  <a:pt x="18847" y="74"/>
                  <a:pt x="18843" y="78"/>
                  <a:pt x="18840" y="82"/>
                </a:cubicBezTo>
                <a:cubicBezTo>
                  <a:pt x="18833" y="88"/>
                  <a:pt x="18829" y="93"/>
                  <a:pt x="18824" y="100"/>
                </a:cubicBezTo>
                <a:cubicBezTo>
                  <a:pt x="18824" y="101"/>
                  <a:pt x="18824" y="100"/>
                  <a:pt x="18823" y="100"/>
                </a:cubicBezTo>
                <a:cubicBezTo>
                  <a:pt x="18821" y="105"/>
                  <a:pt x="18818" y="109"/>
                  <a:pt x="18817" y="113"/>
                </a:cubicBezTo>
                <a:cubicBezTo>
                  <a:pt x="18813" y="121"/>
                  <a:pt x="18810" y="131"/>
                  <a:pt x="18808" y="140"/>
                </a:cubicBezTo>
                <a:cubicBezTo>
                  <a:pt x="18807" y="145"/>
                  <a:pt x="18806" y="149"/>
                  <a:pt x="18805" y="153"/>
                </a:cubicBezTo>
                <a:cubicBezTo>
                  <a:pt x="18803" y="166"/>
                  <a:pt x="18801" y="180"/>
                  <a:pt x="18799" y="195"/>
                </a:cubicBezTo>
                <a:cubicBezTo>
                  <a:pt x="18798" y="209"/>
                  <a:pt x="18796" y="220"/>
                  <a:pt x="18793" y="232"/>
                </a:cubicBezTo>
                <a:cubicBezTo>
                  <a:pt x="18789" y="244"/>
                  <a:pt x="18783" y="256"/>
                  <a:pt x="18773" y="266"/>
                </a:cubicBezTo>
                <a:cubicBezTo>
                  <a:pt x="18753" y="288"/>
                  <a:pt x="18716" y="306"/>
                  <a:pt x="18646" y="322"/>
                </a:cubicBezTo>
                <a:cubicBezTo>
                  <a:pt x="18583" y="336"/>
                  <a:pt x="18481" y="346"/>
                  <a:pt x="18354" y="356"/>
                </a:cubicBezTo>
                <a:cubicBezTo>
                  <a:pt x="18312" y="360"/>
                  <a:pt x="18253" y="364"/>
                  <a:pt x="18202" y="367"/>
                </a:cubicBezTo>
                <a:cubicBezTo>
                  <a:pt x="18180" y="368"/>
                  <a:pt x="18148" y="368"/>
                  <a:pt x="18123" y="369"/>
                </a:cubicBezTo>
                <a:cubicBezTo>
                  <a:pt x="18055" y="373"/>
                  <a:pt x="17978" y="377"/>
                  <a:pt x="17894" y="380"/>
                </a:cubicBezTo>
                <a:cubicBezTo>
                  <a:pt x="17591" y="391"/>
                  <a:pt x="17220" y="398"/>
                  <a:pt x="16666" y="404"/>
                </a:cubicBezTo>
                <a:cubicBezTo>
                  <a:pt x="16143" y="409"/>
                  <a:pt x="15348" y="412"/>
                  <a:pt x="14537" y="414"/>
                </a:cubicBezTo>
                <a:cubicBezTo>
                  <a:pt x="14501" y="414"/>
                  <a:pt x="14478" y="414"/>
                  <a:pt x="14443" y="414"/>
                </a:cubicBezTo>
                <a:cubicBezTo>
                  <a:pt x="13314" y="416"/>
                  <a:pt x="12045" y="417"/>
                  <a:pt x="10223" y="417"/>
                </a:cubicBezTo>
                <a:lnTo>
                  <a:pt x="1669" y="417"/>
                </a:lnTo>
                <a:lnTo>
                  <a:pt x="1628" y="670"/>
                </a:lnTo>
                <a:cubicBezTo>
                  <a:pt x="1623" y="705"/>
                  <a:pt x="1611" y="810"/>
                  <a:pt x="1595" y="973"/>
                </a:cubicBezTo>
                <a:cubicBezTo>
                  <a:pt x="1576" y="1162"/>
                  <a:pt x="1547" y="1479"/>
                  <a:pt x="1518" y="1794"/>
                </a:cubicBezTo>
                <a:cubicBezTo>
                  <a:pt x="1472" y="2296"/>
                  <a:pt x="1417" y="2897"/>
                  <a:pt x="1360" y="3556"/>
                </a:cubicBezTo>
                <a:cubicBezTo>
                  <a:pt x="868" y="9266"/>
                  <a:pt x="508" y="13474"/>
                  <a:pt x="313" y="15829"/>
                </a:cubicBezTo>
                <a:cubicBezTo>
                  <a:pt x="217" y="16979"/>
                  <a:pt x="147" y="17817"/>
                  <a:pt x="96" y="18457"/>
                </a:cubicBezTo>
                <a:cubicBezTo>
                  <a:pt x="96" y="18463"/>
                  <a:pt x="95" y="18472"/>
                  <a:pt x="94" y="18480"/>
                </a:cubicBezTo>
                <a:cubicBezTo>
                  <a:pt x="94" y="18484"/>
                  <a:pt x="94" y="18495"/>
                  <a:pt x="93" y="18499"/>
                </a:cubicBezTo>
                <a:cubicBezTo>
                  <a:pt x="93" y="18506"/>
                  <a:pt x="92" y="18514"/>
                  <a:pt x="91" y="18520"/>
                </a:cubicBezTo>
                <a:cubicBezTo>
                  <a:pt x="67" y="18830"/>
                  <a:pt x="47" y="19092"/>
                  <a:pt x="33" y="19311"/>
                </a:cubicBezTo>
                <a:cubicBezTo>
                  <a:pt x="19" y="19516"/>
                  <a:pt x="12" y="19678"/>
                  <a:pt x="7" y="19820"/>
                </a:cubicBezTo>
                <a:cubicBezTo>
                  <a:pt x="4" y="19912"/>
                  <a:pt x="0" y="20002"/>
                  <a:pt x="0" y="20074"/>
                </a:cubicBezTo>
                <a:cubicBezTo>
                  <a:pt x="0" y="20135"/>
                  <a:pt x="1" y="20190"/>
                  <a:pt x="3" y="20240"/>
                </a:cubicBezTo>
                <a:cubicBezTo>
                  <a:pt x="7" y="20340"/>
                  <a:pt x="16" y="20420"/>
                  <a:pt x="28" y="20493"/>
                </a:cubicBezTo>
                <a:cubicBezTo>
                  <a:pt x="34" y="20530"/>
                  <a:pt x="42" y="20565"/>
                  <a:pt x="50" y="20599"/>
                </a:cubicBezTo>
                <a:cubicBezTo>
                  <a:pt x="62" y="20647"/>
                  <a:pt x="75" y="20694"/>
                  <a:pt x="90" y="20744"/>
                </a:cubicBezTo>
                <a:cubicBezTo>
                  <a:pt x="107" y="20800"/>
                  <a:pt x="126" y="20859"/>
                  <a:pt x="147" y="20928"/>
                </a:cubicBezTo>
                <a:lnTo>
                  <a:pt x="266" y="21322"/>
                </a:lnTo>
                <a:lnTo>
                  <a:pt x="4443" y="21387"/>
                </a:lnTo>
                <a:cubicBezTo>
                  <a:pt x="6741" y="21424"/>
                  <a:pt x="11415" y="21461"/>
                  <a:pt x="14831" y="21472"/>
                </a:cubicBezTo>
                <a:cubicBezTo>
                  <a:pt x="18246" y="21483"/>
                  <a:pt x="21050" y="21516"/>
                  <a:pt x="21061" y="21546"/>
                </a:cubicBezTo>
                <a:cubicBezTo>
                  <a:pt x="21065" y="21557"/>
                  <a:pt x="21086" y="21567"/>
                  <a:pt x="21119" y="21575"/>
                </a:cubicBezTo>
                <a:cubicBezTo>
                  <a:pt x="21161" y="21584"/>
                  <a:pt x="21232" y="21589"/>
                  <a:pt x="21309" y="21593"/>
                </a:cubicBezTo>
                <a:cubicBezTo>
                  <a:pt x="21309" y="21593"/>
                  <a:pt x="21310" y="21593"/>
                  <a:pt x="21311" y="21593"/>
                </a:cubicBezTo>
                <a:cubicBezTo>
                  <a:pt x="21311" y="21593"/>
                  <a:pt x="21313" y="21596"/>
                  <a:pt x="21314" y="21596"/>
                </a:cubicBezTo>
                <a:cubicBezTo>
                  <a:pt x="21394" y="21600"/>
                  <a:pt x="21497" y="21597"/>
                  <a:pt x="21600" y="21596"/>
                </a:cubicBezTo>
                <a:lnTo>
                  <a:pt x="21600" y="19623"/>
                </a:lnTo>
                <a:cubicBezTo>
                  <a:pt x="21569" y="19567"/>
                  <a:pt x="21548" y="19352"/>
                  <a:pt x="21538" y="18931"/>
                </a:cubicBezTo>
                <a:cubicBezTo>
                  <a:pt x="21532" y="18643"/>
                  <a:pt x="21516" y="18128"/>
                  <a:pt x="21503" y="17789"/>
                </a:cubicBezTo>
                <a:cubicBezTo>
                  <a:pt x="21490" y="17450"/>
                  <a:pt x="21469" y="16872"/>
                  <a:pt x="21458" y="16502"/>
                </a:cubicBezTo>
                <a:cubicBezTo>
                  <a:pt x="21446" y="16132"/>
                  <a:pt x="21426" y="15526"/>
                  <a:pt x="21413" y="15156"/>
                </a:cubicBezTo>
                <a:cubicBezTo>
                  <a:pt x="21399" y="14779"/>
                  <a:pt x="21394" y="14520"/>
                  <a:pt x="21394" y="14320"/>
                </a:cubicBezTo>
                <a:cubicBezTo>
                  <a:pt x="21375" y="14270"/>
                  <a:pt x="21363" y="14162"/>
                  <a:pt x="21361" y="14046"/>
                </a:cubicBezTo>
                <a:cubicBezTo>
                  <a:pt x="21360" y="14037"/>
                  <a:pt x="21361" y="14028"/>
                  <a:pt x="21361" y="14019"/>
                </a:cubicBezTo>
                <a:cubicBezTo>
                  <a:pt x="21360" y="13967"/>
                  <a:pt x="21361" y="13918"/>
                  <a:pt x="21365" y="13871"/>
                </a:cubicBezTo>
                <a:cubicBezTo>
                  <a:pt x="21366" y="13849"/>
                  <a:pt x="21368" y="13830"/>
                  <a:pt x="21370" y="13811"/>
                </a:cubicBezTo>
                <a:cubicBezTo>
                  <a:pt x="21371" y="13805"/>
                  <a:pt x="21372" y="13800"/>
                  <a:pt x="21373" y="13795"/>
                </a:cubicBezTo>
                <a:cubicBezTo>
                  <a:pt x="21377" y="13769"/>
                  <a:pt x="21382" y="13744"/>
                  <a:pt x="21389" y="13726"/>
                </a:cubicBezTo>
                <a:cubicBezTo>
                  <a:pt x="21417" y="13649"/>
                  <a:pt x="21412" y="13537"/>
                  <a:pt x="21373" y="13375"/>
                </a:cubicBezTo>
                <a:cubicBezTo>
                  <a:pt x="21368" y="13353"/>
                  <a:pt x="21363" y="13324"/>
                  <a:pt x="21358" y="13288"/>
                </a:cubicBezTo>
                <a:cubicBezTo>
                  <a:pt x="21353" y="13252"/>
                  <a:pt x="21349" y="13211"/>
                  <a:pt x="21344" y="13164"/>
                </a:cubicBezTo>
                <a:cubicBezTo>
                  <a:pt x="21327" y="12976"/>
                  <a:pt x="21313" y="12707"/>
                  <a:pt x="21304" y="12415"/>
                </a:cubicBezTo>
                <a:cubicBezTo>
                  <a:pt x="21295" y="12123"/>
                  <a:pt x="21290" y="11809"/>
                  <a:pt x="21291" y="11534"/>
                </a:cubicBezTo>
                <a:cubicBezTo>
                  <a:pt x="21292" y="11396"/>
                  <a:pt x="21294" y="11267"/>
                  <a:pt x="21297" y="11157"/>
                </a:cubicBezTo>
                <a:cubicBezTo>
                  <a:pt x="21303" y="10991"/>
                  <a:pt x="21312" y="10865"/>
                  <a:pt x="21324" y="10803"/>
                </a:cubicBezTo>
                <a:cubicBezTo>
                  <a:pt x="21328" y="10783"/>
                  <a:pt x="21333" y="10769"/>
                  <a:pt x="21338" y="10764"/>
                </a:cubicBezTo>
                <a:cubicBezTo>
                  <a:pt x="21347" y="10754"/>
                  <a:pt x="21354" y="10743"/>
                  <a:pt x="21360" y="10729"/>
                </a:cubicBezTo>
                <a:cubicBezTo>
                  <a:pt x="21365" y="10716"/>
                  <a:pt x="21369" y="10701"/>
                  <a:pt x="21371" y="10685"/>
                </a:cubicBezTo>
                <a:cubicBezTo>
                  <a:pt x="21373" y="10668"/>
                  <a:pt x="21374" y="10650"/>
                  <a:pt x="21372" y="10632"/>
                </a:cubicBezTo>
                <a:cubicBezTo>
                  <a:pt x="21371" y="10613"/>
                  <a:pt x="21367" y="10596"/>
                  <a:pt x="21362" y="10576"/>
                </a:cubicBezTo>
                <a:cubicBezTo>
                  <a:pt x="21347" y="10524"/>
                  <a:pt x="21333" y="10380"/>
                  <a:pt x="21323" y="10220"/>
                </a:cubicBezTo>
                <a:cubicBezTo>
                  <a:pt x="21320" y="10166"/>
                  <a:pt x="21317" y="10111"/>
                  <a:pt x="21316" y="10057"/>
                </a:cubicBezTo>
                <a:cubicBezTo>
                  <a:pt x="21308" y="9785"/>
                  <a:pt x="21304" y="9635"/>
                  <a:pt x="21304" y="9532"/>
                </a:cubicBezTo>
                <a:cubicBezTo>
                  <a:pt x="21304" y="9428"/>
                  <a:pt x="21309" y="9371"/>
                  <a:pt x="21317" y="9278"/>
                </a:cubicBezTo>
                <a:cubicBezTo>
                  <a:pt x="21320" y="9256"/>
                  <a:pt x="21321" y="9232"/>
                  <a:pt x="21319" y="9212"/>
                </a:cubicBezTo>
                <a:cubicBezTo>
                  <a:pt x="21318" y="9193"/>
                  <a:pt x="21315" y="9175"/>
                  <a:pt x="21311" y="9160"/>
                </a:cubicBezTo>
                <a:cubicBezTo>
                  <a:pt x="21307" y="9144"/>
                  <a:pt x="21301" y="9132"/>
                  <a:pt x="21294" y="9123"/>
                </a:cubicBezTo>
                <a:cubicBezTo>
                  <a:pt x="21288" y="9114"/>
                  <a:pt x="21280" y="9108"/>
                  <a:pt x="21271" y="9107"/>
                </a:cubicBezTo>
                <a:cubicBezTo>
                  <a:pt x="21263" y="9106"/>
                  <a:pt x="21256" y="9096"/>
                  <a:pt x="21249" y="9078"/>
                </a:cubicBezTo>
                <a:cubicBezTo>
                  <a:pt x="21242" y="9060"/>
                  <a:pt x="21236" y="9036"/>
                  <a:pt x="21231" y="9004"/>
                </a:cubicBezTo>
                <a:cubicBezTo>
                  <a:pt x="21216" y="8909"/>
                  <a:pt x="21209" y="8759"/>
                  <a:pt x="21211" y="8590"/>
                </a:cubicBezTo>
                <a:cubicBezTo>
                  <a:pt x="21212" y="8477"/>
                  <a:pt x="21217" y="8354"/>
                  <a:pt x="21227" y="8236"/>
                </a:cubicBezTo>
                <a:cubicBezTo>
                  <a:pt x="21232" y="8177"/>
                  <a:pt x="21238" y="8121"/>
                  <a:pt x="21245" y="8065"/>
                </a:cubicBezTo>
                <a:cubicBezTo>
                  <a:pt x="21257" y="7971"/>
                  <a:pt x="21261" y="7908"/>
                  <a:pt x="21258" y="7872"/>
                </a:cubicBezTo>
                <a:cubicBezTo>
                  <a:pt x="21256" y="7854"/>
                  <a:pt x="21253" y="7846"/>
                  <a:pt x="21247" y="7841"/>
                </a:cubicBezTo>
                <a:cubicBezTo>
                  <a:pt x="21242" y="7835"/>
                  <a:pt x="21233" y="7835"/>
                  <a:pt x="21223" y="7841"/>
                </a:cubicBezTo>
                <a:cubicBezTo>
                  <a:pt x="21214" y="7846"/>
                  <a:pt x="21205" y="7841"/>
                  <a:pt x="21198" y="7825"/>
                </a:cubicBezTo>
                <a:cubicBezTo>
                  <a:pt x="21191" y="7809"/>
                  <a:pt x="21185" y="7784"/>
                  <a:pt x="21181" y="7746"/>
                </a:cubicBezTo>
                <a:cubicBezTo>
                  <a:pt x="21172" y="7669"/>
                  <a:pt x="21168" y="7543"/>
                  <a:pt x="21168" y="7363"/>
                </a:cubicBezTo>
                <a:cubicBezTo>
                  <a:pt x="21166" y="7084"/>
                  <a:pt x="21153" y="6804"/>
                  <a:pt x="21138" y="6738"/>
                </a:cubicBezTo>
                <a:cubicBezTo>
                  <a:pt x="21123" y="6672"/>
                  <a:pt x="21102" y="6230"/>
                  <a:pt x="21092" y="5759"/>
                </a:cubicBezTo>
                <a:cubicBezTo>
                  <a:pt x="21086" y="5523"/>
                  <a:pt x="21078" y="5298"/>
                  <a:pt x="21070" y="5123"/>
                </a:cubicBezTo>
                <a:cubicBezTo>
                  <a:pt x="21067" y="5036"/>
                  <a:pt x="21063" y="4963"/>
                  <a:pt x="21059" y="4907"/>
                </a:cubicBezTo>
                <a:cubicBezTo>
                  <a:pt x="21055" y="4851"/>
                  <a:pt x="21052" y="4813"/>
                  <a:pt x="21048" y="4799"/>
                </a:cubicBezTo>
                <a:cubicBezTo>
                  <a:pt x="21035" y="4741"/>
                  <a:pt x="21044" y="4658"/>
                  <a:pt x="21069" y="4617"/>
                </a:cubicBezTo>
                <a:cubicBezTo>
                  <a:pt x="21093" y="4575"/>
                  <a:pt x="21100" y="4457"/>
                  <a:pt x="21085" y="4356"/>
                </a:cubicBezTo>
                <a:cubicBezTo>
                  <a:pt x="21040" y="4059"/>
                  <a:pt x="21012" y="3693"/>
                  <a:pt x="21015" y="3503"/>
                </a:cubicBezTo>
                <a:cubicBezTo>
                  <a:pt x="21015" y="3472"/>
                  <a:pt x="21016" y="3445"/>
                  <a:pt x="21019" y="3424"/>
                </a:cubicBezTo>
                <a:cubicBezTo>
                  <a:pt x="21021" y="3403"/>
                  <a:pt x="21024" y="3389"/>
                  <a:pt x="21028" y="3382"/>
                </a:cubicBezTo>
                <a:cubicBezTo>
                  <a:pt x="21047" y="3349"/>
                  <a:pt x="21050" y="3213"/>
                  <a:pt x="21033" y="3076"/>
                </a:cubicBezTo>
                <a:cubicBezTo>
                  <a:pt x="21029" y="3042"/>
                  <a:pt x="21025" y="2997"/>
                  <a:pt x="21021" y="2947"/>
                </a:cubicBezTo>
                <a:cubicBezTo>
                  <a:pt x="21011" y="2798"/>
                  <a:pt x="21004" y="2597"/>
                  <a:pt x="21005" y="2435"/>
                </a:cubicBezTo>
                <a:cubicBezTo>
                  <a:pt x="21006" y="2341"/>
                  <a:pt x="21007" y="2271"/>
                  <a:pt x="21010" y="2216"/>
                </a:cubicBezTo>
                <a:cubicBezTo>
                  <a:pt x="21012" y="2189"/>
                  <a:pt x="21015" y="2166"/>
                  <a:pt x="21018" y="2147"/>
                </a:cubicBezTo>
                <a:cubicBezTo>
                  <a:pt x="21018" y="2145"/>
                  <a:pt x="21018" y="2144"/>
                  <a:pt x="21019" y="2142"/>
                </a:cubicBezTo>
                <a:cubicBezTo>
                  <a:pt x="21021" y="2125"/>
                  <a:pt x="21025" y="2109"/>
                  <a:pt x="21029" y="2097"/>
                </a:cubicBezTo>
                <a:cubicBezTo>
                  <a:pt x="21025" y="2081"/>
                  <a:pt x="21021" y="2061"/>
                  <a:pt x="21017" y="2042"/>
                </a:cubicBezTo>
                <a:cubicBezTo>
                  <a:pt x="21013" y="2027"/>
                  <a:pt x="21010" y="2013"/>
                  <a:pt x="21007" y="1997"/>
                </a:cubicBezTo>
                <a:cubicBezTo>
                  <a:pt x="21003" y="1976"/>
                  <a:pt x="20999" y="1955"/>
                  <a:pt x="20995" y="1931"/>
                </a:cubicBezTo>
                <a:cubicBezTo>
                  <a:pt x="20994" y="1920"/>
                  <a:pt x="20992" y="1906"/>
                  <a:pt x="20991" y="1894"/>
                </a:cubicBezTo>
                <a:cubicBezTo>
                  <a:pt x="20981" y="1825"/>
                  <a:pt x="20973" y="1749"/>
                  <a:pt x="20966" y="1659"/>
                </a:cubicBezTo>
                <a:cubicBezTo>
                  <a:pt x="20959" y="1578"/>
                  <a:pt x="20955" y="1482"/>
                  <a:pt x="20950" y="1382"/>
                </a:cubicBezTo>
                <a:cubicBezTo>
                  <a:pt x="20944" y="1247"/>
                  <a:pt x="20939" y="1096"/>
                  <a:pt x="20936" y="921"/>
                </a:cubicBezTo>
                <a:lnTo>
                  <a:pt x="20930" y="551"/>
                </a:lnTo>
                <a:cubicBezTo>
                  <a:pt x="20929" y="550"/>
                  <a:pt x="20928" y="548"/>
                  <a:pt x="20927" y="546"/>
                </a:cubicBezTo>
                <a:cubicBezTo>
                  <a:pt x="20926" y="539"/>
                  <a:pt x="20925" y="529"/>
                  <a:pt x="20924" y="520"/>
                </a:cubicBezTo>
                <a:cubicBezTo>
                  <a:pt x="20909" y="508"/>
                  <a:pt x="20895" y="473"/>
                  <a:pt x="20882" y="417"/>
                </a:cubicBezTo>
                <a:cubicBezTo>
                  <a:pt x="20868" y="353"/>
                  <a:pt x="20658" y="306"/>
                  <a:pt x="20393" y="306"/>
                </a:cubicBezTo>
                <a:cubicBezTo>
                  <a:pt x="20043" y="306"/>
                  <a:pt x="19917" y="267"/>
                  <a:pt x="19881" y="148"/>
                </a:cubicBezTo>
                <a:cubicBezTo>
                  <a:pt x="19866" y="99"/>
                  <a:pt x="19858" y="48"/>
                  <a:pt x="19858" y="5"/>
                </a:cubicBezTo>
                <a:cubicBezTo>
                  <a:pt x="19811" y="5"/>
                  <a:pt x="19771" y="3"/>
                  <a:pt x="19722" y="3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1478624" y="7715250"/>
            <a:ext cx="4798219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Scott Stevenson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t>@scottastevenson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scottstevenson88@gmail.com</a:t>
            </a:r>
          </a:p>
        </p:txBody>
      </p:sp>
      <p:sp>
        <p:nvSpPr>
          <p:cNvPr id="121" name="Shape 121"/>
          <p:cNvSpPr/>
          <p:nvPr/>
        </p:nvSpPr>
        <p:spPr>
          <a:xfrm>
            <a:off x="1102516" y="1286933"/>
            <a:ext cx="11138434" cy="191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cap="all" sz="72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Listen CAREFULLY</a:t>
            </a:r>
          </a:p>
          <a:p>
            <a:pPr>
              <a:defRPr sz="5000"/>
            </a:pPr>
            <a:r>
              <a:t>Acoustic Keylogging Using Machine Learning</a:t>
            </a:r>
          </a:p>
        </p:txBody>
      </p:sp>
      <p:sp>
        <p:nvSpPr>
          <p:cNvPr id="122" name="Shape 122"/>
          <p:cNvSpPr/>
          <p:nvPr/>
        </p:nvSpPr>
        <p:spPr>
          <a:xfrm>
            <a:off x="7095860" y="7715250"/>
            <a:ext cx="4316414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Navid Shekoufa</a:t>
            </a:r>
            <a:endParaRPr sz="3600">
              <a:solidFill>
                <a:srgbClr val="535353"/>
              </a:solidFill>
              <a:latin typeface="Gill Sans SemiBold"/>
              <a:ea typeface="Gill Sans SemiBold"/>
              <a:cs typeface="Gill Sans SemiBold"/>
              <a:sym typeface="Gill Sans SemiBold"/>
            </a:endParaRPr>
          </a:p>
          <a:p>
            <a:pPr>
              <a:defRPr sz="3200">
                <a:solidFill>
                  <a:srgbClr val="000000"/>
                </a:solidFill>
              </a:defRPr>
            </a:pPr>
            <a:r>
              <a:t>@n6599</a:t>
            </a:r>
            <a:endParaRPr sz="1800"/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shekoufa.navid@gmail.com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xfrm>
            <a:off x="355600" y="3461437"/>
            <a:ext cx="12293600" cy="2458193"/>
          </a:xfrm>
          <a:prstGeom prst="rect">
            <a:avLst/>
          </a:prstGeom>
        </p:spPr>
        <p:txBody>
          <a:bodyPr/>
          <a:lstStyle/>
          <a:p>
            <a:pPr/>
            <a:r>
              <a:t>2. Machine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What is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Machine Learning</a:t>
            </a:r>
            <a:r>
              <a:t>?</a:t>
            </a:r>
          </a:p>
          <a:p>
            <a:pPr>
              <a:lnSpc>
                <a:spcPct val="100000"/>
              </a:lnSpc>
            </a:pPr>
            <a:r>
              <a:t>Major types of Machine Learning:</a:t>
            </a:r>
          </a:p>
          <a:p>
            <a:pPr lvl="1">
              <a:lnSpc>
                <a:spcPct val="100000"/>
              </a:lnSpc>
              <a:defRPr sz="3000"/>
            </a:pPr>
            <a:r>
              <a:t>Reinforcement Learning</a:t>
            </a:r>
          </a:p>
          <a:p>
            <a:pPr lvl="1">
              <a:lnSpc>
                <a:spcPct val="100000"/>
              </a:lnSpc>
              <a:defRPr sz="3000"/>
            </a:pPr>
            <a:r>
              <a:t>Unsupervised learning</a:t>
            </a:r>
          </a:p>
          <a:p>
            <a:pPr lvl="1">
              <a:lnSpc>
                <a:spcPct val="100000"/>
              </a:lnSpc>
              <a:defRPr sz="3000"/>
            </a:pPr>
            <a:r>
              <a:t>Supervised Learning</a:t>
            </a:r>
          </a:p>
        </p:txBody>
      </p:sp>
      <p:sp>
        <p:nvSpPr>
          <p:cNvPr id="154" name="Shape 154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/>
          <a:p>
            <a:pPr/>
            <a:r>
              <a:t>Machine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Reinforcement Learning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Inspired by behaviourist psychology</a:t>
            </a:r>
          </a:p>
          <a:p>
            <a:pPr>
              <a:lnSpc>
                <a:spcPct val="100000"/>
              </a:lnSpc>
            </a:pPr>
            <a:r>
              <a:t>Applications</a:t>
            </a:r>
          </a:p>
          <a:p>
            <a:pPr>
              <a:lnSpc>
                <a:spcPct val="100000"/>
              </a:lnSpc>
            </a:pPr>
          </a:p>
          <a:p>
            <a:pPr marL="0" indent="0">
              <a:lnSpc>
                <a:spcPct val="100000"/>
              </a:lnSpc>
              <a:buSzTx/>
              <a:buNone/>
            </a:pPr>
          </a:p>
        </p:txBody>
      </p:sp>
      <p:pic>
        <p:nvPicPr>
          <p:cNvPr id="158" name="image1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59544" y="4115499"/>
            <a:ext cx="4225453" cy="49424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Datasets</a:t>
            </a:r>
          </a:p>
        </p:txBody>
      </p:sp>
      <p:sp>
        <p:nvSpPr>
          <p:cNvPr id="161" name="Shape 1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SzTx/>
              <a:buNone/>
            </a:pPr>
          </a:p>
          <a:p>
            <a:pPr marL="0" indent="0">
              <a:lnSpc>
                <a:spcPct val="100000"/>
              </a:lnSpc>
              <a:buSzTx/>
              <a:buNone/>
            </a:pPr>
          </a:p>
        </p:txBody>
      </p:sp>
      <p:pic>
        <p:nvPicPr>
          <p:cNvPr id="162" name="image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1420" y="2258165"/>
            <a:ext cx="9221959" cy="6916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UNSUPERVISED Learning</a:t>
            </a:r>
          </a:p>
        </p:txBody>
      </p:sp>
      <p:sp>
        <p:nvSpPr>
          <p:cNvPr id="165" name="Shape 1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t>Describes hidden structures</a:t>
            </a:r>
          </a:p>
          <a:p>
            <a:pPr>
              <a:lnSpc>
                <a:spcPct val="100000"/>
              </a:lnSpc>
            </a:pPr>
            <a:r>
              <a:t>Applications</a:t>
            </a:r>
          </a:p>
          <a:p>
            <a:pPr>
              <a:lnSpc>
                <a:spcPct val="100000"/>
              </a:lnSpc>
            </a:pPr>
          </a:p>
          <a:p>
            <a:pPr marL="0" indent="0">
              <a:lnSpc>
                <a:spcPct val="100000"/>
              </a:lnSpc>
              <a:buSzTx/>
              <a:buNone/>
            </a:pPr>
          </a:p>
        </p:txBody>
      </p:sp>
      <p:pic>
        <p:nvPicPr>
          <p:cNvPr id="166" name="image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46926" y="4138362"/>
            <a:ext cx="4230811" cy="47453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SUPERVISED Learning</a:t>
            </a:r>
          </a:p>
        </p:txBody>
      </p:sp>
      <p:sp>
        <p:nvSpPr>
          <p:cNvPr id="169" name="Shape 169"/>
          <p:cNvSpPr/>
          <p:nvPr>
            <p:ph type="body" idx="1"/>
          </p:nvPr>
        </p:nvSpPr>
        <p:spPr>
          <a:xfrm>
            <a:off x="355600" y="2981301"/>
            <a:ext cx="12293600" cy="6355610"/>
          </a:xfrm>
          <a:prstGeom prst="rect">
            <a:avLst/>
          </a:prstGeom>
        </p:spPr>
        <p:txBody>
          <a:bodyPr/>
          <a:lstStyle/>
          <a:p>
            <a:pPr marL="494665" indent="-494665" defTabSz="554990">
              <a:lnSpc>
                <a:spcPct val="100000"/>
              </a:lnSpc>
              <a:spcBef>
                <a:spcPts val="4300"/>
              </a:spcBef>
              <a:defRPr sz="4370"/>
            </a:pPr>
            <a:r>
              <a:t>Infers a function from labeled training data</a:t>
            </a:r>
          </a:p>
          <a:p>
            <a:pPr marL="494665" indent="-494665" defTabSz="554990">
              <a:lnSpc>
                <a:spcPct val="100000"/>
              </a:lnSpc>
              <a:spcBef>
                <a:spcPts val="4300"/>
              </a:spcBef>
              <a:defRPr sz="4370"/>
            </a:pPr>
            <a:r>
              <a:t>Training is involved</a:t>
            </a:r>
          </a:p>
          <a:p>
            <a:pPr marL="494665" indent="-494665" defTabSz="554990">
              <a:lnSpc>
                <a:spcPct val="100000"/>
              </a:lnSpc>
              <a:spcBef>
                <a:spcPts val="4300"/>
              </a:spcBef>
              <a:defRPr sz="4370"/>
            </a:pPr>
            <a:r>
              <a:t>Applications</a:t>
            </a:r>
          </a:p>
          <a:p>
            <a:pPr marL="494665" indent="-494665" defTabSz="554990">
              <a:lnSpc>
                <a:spcPct val="100000"/>
              </a:lnSpc>
              <a:spcBef>
                <a:spcPts val="4300"/>
              </a:spcBef>
              <a:defRPr sz="4370"/>
            </a:pPr>
          </a:p>
          <a:p>
            <a:pPr marL="0" indent="0" defTabSz="554990">
              <a:lnSpc>
                <a:spcPct val="100000"/>
              </a:lnSpc>
              <a:spcBef>
                <a:spcPts val="4300"/>
              </a:spcBef>
              <a:buSzTx/>
              <a:buNone/>
              <a:defRPr sz="4370"/>
            </a:pPr>
          </a:p>
        </p:txBody>
      </p:sp>
      <p:pic>
        <p:nvPicPr>
          <p:cNvPr id="170" name="image13.png"/>
          <p:cNvPicPr>
            <a:picLocks noChangeAspect="1"/>
          </p:cNvPicPr>
          <p:nvPr/>
        </p:nvPicPr>
        <p:blipFill>
          <a:blip r:embed="rId2">
            <a:extLst/>
          </a:blip>
          <a:srcRect l="1041" t="0" r="0" b="0"/>
          <a:stretch>
            <a:fillRect/>
          </a:stretch>
        </p:blipFill>
        <p:spPr>
          <a:xfrm>
            <a:off x="6653718" y="3906441"/>
            <a:ext cx="5136205" cy="53935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Acoustic KEYLOGGER</a:t>
            </a:r>
          </a:p>
        </p:txBody>
      </p:sp>
      <p:sp>
        <p:nvSpPr>
          <p:cNvPr id="173" name="Shape 173"/>
          <p:cNvSpPr/>
          <p:nvPr>
            <p:ph type="body" sz="half" idx="1"/>
          </p:nvPr>
        </p:nvSpPr>
        <p:spPr>
          <a:xfrm>
            <a:off x="355600" y="4083623"/>
            <a:ext cx="12293600" cy="4048700"/>
          </a:xfrm>
          <a:prstGeom prst="rect">
            <a:avLst/>
          </a:prstGeom>
        </p:spPr>
        <p:txBody>
          <a:bodyPr/>
          <a:lstStyle/>
          <a:p>
            <a:pPr marL="395731" indent="-395731" defTabSz="443991">
              <a:lnSpc>
                <a:spcPct val="80000"/>
              </a:lnSpc>
              <a:spcBef>
                <a:spcPts val="3400"/>
              </a:spcBef>
              <a:defRPr sz="3496"/>
            </a:pPr>
            <a:r>
              <a:t>Speech recognition is mostly a supervised learning process</a:t>
            </a:r>
            <a:endParaRPr sz="1596"/>
          </a:p>
          <a:p>
            <a:pPr marL="395731" indent="-395731" defTabSz="443991">
              <a:lnSpc>
                <a:spcPct val="80000"/>
              </a:lnSpc>
              <a:spcBef>
                <a:spcPts val="3400"/>
              </a:spcBef>
              <a:defRPr sz="3496"/>
            </a:pPr>
            <a:r>
              <a:t>What would be the dataset in our demonstration?</a:t>
            </a:r>
            <a:endParaRPr sz="1596"/>
          </a:p>
          <a:p>
            <a:pPr marL="395731" indent="-395731" defTabSz="443991">
              <a:lnSpc>
                <a:spcPct val="80000"/>
              </a:lnSpc>
              <a:spcBef>
                <a:spcPts val="3400"/>
              </a:spcBef>
              <a:defRPr sz="3496"/>
            </a:pPr>
            <a:r>
              <a:t>What would be the learning process?</a:t>
            </a:r>
            <a:endParaRPr sz="1596"/>
          </a:p>
          <a:p>
            <a:pPr marL="395731" indent="-395731" defTabSz="443991">
              <a:lnSpc>
                <a:spcPct val="80000"/>
              </a:lnSpc>
              <a:spcBef>
                <a:spcPts val="3400"/>
              </a:spcBef>
              <a:defRPr sz="1596"/>
            </a:pPr>
          </a:p>
          <a:p>
            <a:pPr marL="0" indent="0" defTabSz="443991">
              <a:lnSpc>
                <a:spcPct val="80000"/>
              </a:lnSpc>
              <a:spcBef>
                <a:spcPts val="3400"/>
              </a:spcBef>
              <a:buSzTx/>
              <a:buNone/>
              <a:defRPr sz="1596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Neural Networks</a:t>
            </a:r>
          </a:p>
        </p:txBody>
      </p:sp>
      <p:sp>
        <p:nvSpPr>
          <p:cNvPr id="176" name="Shape 176"/>
          <p:cNvSpPr/>
          <p:nvPr>
            <p:ph type="body" idx="1"/>
          </p:nvPr>
        </p:nvSpPr>
        <p:spPr>
          <a:xfrm>
            <a:off x="355600" y="2381063"/>
            <a:ext cx="12293600" cy="6646207"/>
          </a:xfrm>
          <a:prstGeom prst="rect">
            <a:avLst/>
          </a:prstGeom>
        </p:spPr>
        <p:txBody>
          <a:bodyPr/>
          <a:lstStyle/>
          <a:p>
            <a:pPr marL="348869" indent="-348869" defTabSz="391414">
              <a:lnSpc>
                <a:spcPct val="80000"/>
              </a:lnSpc>
              <a:spcBef>
                <a:spcPts val="3000"/>
              </a:spcBef>
              <a:defRPr sz="4020"/>
            </a:pPr>
            <a:r>
              <a:t> Loosely modelled after the neuronal structure of the mammalian cerebral cortex</a:t>
            </a:r>
          </a:p>
          <a:p>
            <a:pPr marL="348869" indent="-348869" defTabSz="391414">
              <a:lnSpc>
                <a:spcPct val="80000"/>
              </a:lnSpc>
              <a:spcBef>
                <a:spcPts val="3000"/>
              </a:spcBef>
              <a:defRPr sz="4020"/>
            </a:pPr>
            <a:r>
              <a:t> A large ANN might have hundreds or thousands of processor units</a:t>
            </a:r>
          </a:p>
          <a:p>
            <a:pPr marL="348869" indent="-348869" defTabSz="391414">
              <a:lnSpc>
                <a:spcPct val="80000"/>
              </a:lnSpc>
              <a:spcBef>
                <a:spcPts val="3000"/>
              </a:spcBef>
              <a:defRPr sz="4020"/>
            </a:pPr>
            <a:r>
              <a:t>A mammalian brain has billions of neurons</a:t>
            </a:r>
          </a:p>
          <a:p>
            <a:pPr marL="348869" indent="-348869" defTabSz="391414">
              <a:lnSpc>
                <a:spcPct val="80000"/>
              </a:lnSpc>
              <a:spcBef>
                <a:spcPts val="3000"/>
              </a:spcBef>
              <a:defRPr sz="4020"/>
            </a:pPr>
            <a:r>
              <a:t>Complex mathematics involved</a:t>
            </a:r>
          </a:p>
          <a:p>
            <a:pPr marL="348869" indent="-348869" defTabSz="391414">
              <a:lnSpc>
                <a:spcPct val="80000"/>
              </a:lnSpc>
              <a:spcBef>
                <a:spcPts val="3000"/>
              </a:spcBef>
              <a:defRPr sz="4020"/>
            </a:pPr>
            <a:r>
              <a:t>Can rather easily gain an operational understanding of the operation</a:t>
            </a:r>
          </a:p>
          <a:p>
            <a:pPr marL="0" indent="0" defTabSz="391414">
              <a:lnSpc>
                <a:spcPct val="80000"/>
              </a:lnSpc>
              <a:spcBef>
                <a:spcPts val="3000"/>
              </a:spcBef>
              <a:buSzTx/>
              <a:buNone/>
              <a:defRPr sz="1876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Neural Networks</a:t>
            </a:r>
          </a:p>
        </p:txBody>
      </p:sp>
      <p:sp>
        <p:nvSpPr>
          <p:cNvPr id="179" name="Shape 179"/>
          <p:cNvSpPr/>
          <p:nvPr>
            <p:ph type="body" idx="1"/>
          </p:nvPr>
        </p:nvSpPr>
        <p:spPr>
          <a:xfrm>
            <a:off x="355600" y="3190671"/>
            <a:ext cx="12293600" cy="5836598"/>
          </a:xfrm>
          <a:prstGeom prst="rect">
            <a:avLst/>
          </a:prstGeom>
        </p:spPr>
        <p:txBody>
          <a:bodyPr/>
          <a:lstStyle/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Typically organized in layers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Each node in each layer has an </a:t>
            </a:r>
            <a:r>
              <a:rPr>
                <a:solidFill>
                  <a:schemeClr val="accent5"/>
                </a:solidFill>
              </a:rPr>
              <a:t>activation function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Patterns are presented to the network via the </a:t>
            </a:r>
            <a:r>
              <a:rPr>
                <a:solidFill>
                  <a:schemeClr val="accent5"/>
                </a:solidFill>
              </a:rPr>
              <a:t>input layer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Actual processing is done in the </a:t>
            </a:r>
            <a:r>
              <a:rPr>
                <a:solidFill>
                  <a:schemeClr val="accent5"/>
                </a:solidFill>
              </a:rPr>
              <a:t>hidden layer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processing is done via a system of weighted </a:t>
            </a:r>
            <a:r>
              <a:rPr>
                <a:solidFill>
                  <a:schemeClr val="accent5"/>
                </a:solidFill>
              </a:rPr>
              <a:t>connections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ANNs contain some form of </a:t>
            </a:r>
            <a:r>
              <a:rPr>
                <a:solidFill>
                  <a:schemeClr val="accent5"/>
                </a:solidFill>
              </a:rPr>
              <a:t>learning rule </a:t>
            </a:r>
            <a:r>
              <a:t>to update the weights</a:t>
            </a:r>
          </a:p>
          <a:p>
            <a:pPr marL="473837" indent="-473837" defTabSz="531622">
              <a:lnSpc>
                <a:spcPct val="80000"/>
              </a:lnSpc>
              <a:spcBef>
                <a:spcPts val="4100"/>
              </a:spcBef>
              <a:defRPr sz="2275"/>
            </a:pPr>
            <a:r>
              <a:t>ANNs </a:t>
            </a:r>
            <a:r>
              <a:rPr>
                <a:solidFill>
                  <a:schemeClr val="accent5"/>
                </a:solidFill>
              </a:rPr>
              <a:t>learn by example</a:t>
            </a:r>
            <a:r>
              <a:t>, as a child learns to recognize dogs from </a:t>
            </a:r>
            <a:r>
              <a:rPr>
                <a:solidFill>
                  <a:schemeClr val="accent5"/>
                </a:solidFill>
              </a:rPr>
              <a:t>examples</a:t>
            </a:r>
            <a:r>
              <a:t> of dogs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180" name="image14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8894" y="3068097"/>
            <a:ext cx="4863230" cy="27653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14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417" y="1487221"/>
            <a:ext cx="11921966" cy="67791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xfrm>
            <a:off x="355600" y="3461437"/>
            <a:ext cx="12293600" cy="2458193"/>
          </a:xfrm>
          <a:prstGeom prst="rect">
            <a:avLst/>
          </a:prstGeom>
        </p:spPr>
        <p:txBody>
          <a:bodyPr/>
          <a:lstStyle/>
          <a:p>
            <a:pPr/>
            <a:r>
              <a:t>1. KEYLOGGING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body" idx="1"/>
          </p:nvPr>
        </p:nvSpPr>
        <p:spPr>
          <a:xfrm>
            <a:off x="355600" y="2628251"/>
            <a:ext cx="12293600" cy="6437928"/>
          </a:xfrm>
          <a:prstGeom prst="rect">
            <a:avLst/>
          </a:prstGeom>
        </p:spPr>
        <p:txBody>
          <a:bodyPr/>
          <a:lstStyle/>
          <a:p>
            <a:pPr marL="374904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What are the challenges?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Assumptions = Deviation from real world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Bias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Keeping the model simple</a:t>
            </a:r>
          </a:p>
          <a:p>
            <a:pPr marL="374904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</a:p>
          <a:p>
            <a:pPr marL="0" indent="0" defTabSz="420624">
              <a:lnSpc>
                <a:spcPct val="80000"/>
              </a:lnSpc>
              <a:spcBef>
                <a:spcPts val="3300"/>
              </a:spcBef>
              <a:buSzTx/>
              <a:buNone/>
              <a:defRPr sz="4608"/>
            </a:pPr>
          </a:p>
        </p:txBody>
      </p:sp>
      <p:sp>
        <p:nvSpPr>
          <p:cNvPr id="185" name="Shape 185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Challenges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Challenges</a:t>
            </a:r>
          </a:p>
        </p:txBody>
      </p:sp>
      <p:pic>
        <p:nvPicPr>
          <p:cNvPr id="188" name="image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3443" y="2351852"/>
            <a:ext cx="12057914" cy="50498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body" idx="1"/>
          </p:nvPr>
        </p:nvSpPr>
        <p:spPr>
          <a:xfrm>
            <a:off x="355600" y="2628251"/>
            <a:ext cx="12293600" cy="6437928"/>
          </a:xfrm>
          <a:prstGeom prst="rect">
            <a:avLst/>
          </a:prstGeom>
        </p:spPr>
        <p:txBody>
          <a:bodyPr/>
          <a:lstStyle/>
          <a:p>
            <a:pPr marL="374904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What are the challenges?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Assumptions = Deviation from real world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Bias</a:t>
            </a:r>
          </a:p>
          <a:p>
            <a:pPr lvl="1" marL="749808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  <a:r>
              <a:t>Keeping the model simple</a:t>
            </a:r>
          </a:p>
          <a:p>
            <a:pPr marL="374904" indent="-374904" defTabSz="420624">
              <a:lnSpc>
                <a:spcPct val="80000"/>
              </a:lnSpc>
              <a:spcBef>
                <a:spcPts val="3300"/>
              </a:spcBef>
              <a:defRPr sz="4608"/>
            </a:pPr>
          </a:p>
          <a:p>
            <a:pPr marL="0" indent="0" defTabSz="420624">
              <a:lnSpc>
                <a:spcPct val="80000"/>
              </a:lnSpc>
              <a:spcBef>
                <a:spcPts val="3300"/>
              </a:spcBef>
              <a:buSzTx/>
              <a:buNone/>
              <a:defRPr sz="4608"/>
            </a:pPr>
          </a:p>
        </p:txBody>
      </p:sp>
      <p:sp>
        <p:nvSpPr>
          <p:cNvPr id="191" name="Shape 191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Challenges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Challenges</a:t>
            </a:r>
          </a:p>
        </p:txBody>
      </p:sp>
      <p:pic>
        <p:nvPicPr>
          <p:cNvPr id="194" name="image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5259" y="1736494"/>
            <a:ext cx="7914282" cy="73719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title"/>
          </p:nvPr>
        </p:nvSpPr>
        <p:spPr>
          <a:xfrm>
            <a:off x="355600" y="3461437"/>
            <a:ext cx="12293600" cy="2458193"/>
          </a:xfrm>
          <a:prstGeom prst="rect">
            <a:avLst/>
          </a:prstGeom>
        </p:spPr>
        <p:txBody>
          <a:bodyPr/>
          <a:lstStyle/>
          <a:p>
            <a:pPr/>
            <a:r>
              <a:t>3. Acoustic Keylogger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 Data</a:t>
            </a:r>
          </a:p>
        </p:txBody>
      </p:sp>
      <p:pic>
        <p:nvPicPr>
          <p:cNvPr id="19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950" y="3407833"/>
            <a:ext cx="12534900" cy="429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title"/>
          </p:nvPr>
        </p:nvSpPr>
        <p:spPr>
          <a:xfrm>
            <a:off x="355600" y="3232316"/>
            <a:ext cx="12293600" cy="2874101"/>
          </a:xfrm>
          <a:prstGeom prst="rect">
            <a:avLst/>
          </a:prstGeom>
        </p:spPr>
        <p:txBody>
          <a:bodyPr/>
          <a:lstStyle/>
          <a:p>
            <a:pPr/>
            <a:r>
              <a:t>Demo!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Unsupervised Method</a:t>
            </a:r>
          </a:p>
        </p:txBody>
      </p:sp>
      <p:pic>
        <p:nvPicPr>
          <p:cNvPr id="20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7219" y="3070452"/>
            <a:ext cx="12310362" cy="53737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body" idx="1"/>
          </p:nvPr>
        </p:nvSpPr>
        <p:spPr>
          <a:xfrm>
            <a:off x="355600" y="3529234"/>
            <a:ext cx="12293600" cy="4826913"/>
          </a:xfrm>
          <a:prstGeom prst="rect">
            <a:avLst/>
          </a:prstGeom>
        </p:spPr>
        <p:txBody>
          <a:bodyPr/>
          <a:lstStyle/>
          <a:p>
            <a:pPr marL="208279" indent="-208279" defTabSz="233679">
              <a:lnSpc>
                <a:spcPct val="80000"/>
              </a:lnSpc>
              <a:spcBef>
                <a:spcPts val="1800"/>
              </a:spcBef>
            </a:pPr>
            <a:r>
              <a:t>Future direction</a:t>
            </a:r>
          </a:p>
          <a:p>
            <a:pPr lvl="1" marL="416559" indent="-208279" defTabSz="233679">
              <a:lnSpc>
                <a:spcPct val="80000"/>
              </a:lnSpc>
              <a:spcBef>
                <a:spcPts val="1800"/>
              </a:spcBef>
            </a:pPr>
            <a:r>
              <a:t>Dealing with noise, before training</a:t>
            </a:r>
          </a:p>
          <a:p>
            <a:pPr lvl="1" marL="416559" indent="-208279" defTabSz="233679">
              <a:lnSpc>
                <a:spcPct val="80000"/>
              </a:lnSpc>
              <a:spcBef>
                <a:spcPts val="1800"/>
              </a:spcBef>
            </a:pPr>
            <a:r>
              <a:t>Signal amplification</a:t>
            </a:r>
          </a:p>
          <a:p>
            <a:pPr lvl="1" marL="416559" indent="-208279" defTabSz="233679">
              <a:lnSpc>
                <a:spcPct val="80000"/>
              </a:lnSpc>
              <a:spcBef>
                <a:spcPts val="1800"/>
              </a:spcBef>
            </a:pPr>
            <a:r>
              <a:t>Introducing enough independent variables</a:t>
            </a:r>
          </a:p>
          <a:p>
            <a:pPr lvl="1" marL="416559" indent="-208279" defTabSz="233679">
              <a:lnSpc>
                <a:spcPct val="80000"/>
              </a:lnSpc>
              <a:spcBef>
                <a:spcPts val="1800"/>
              </a:spcBef>
            </a:pPr>
            <a:r>
              <a:t>Preparing a more comprehensive training dataset</a:t>
            </a:r>
          </a:p>
          <a:p>
            <a:pPr marL="208279" indent="-208279" defTabSz="233679">
              <a:lnSpc>
                <a:spcPct val="80000"/>
              </a:lnSpc>
              <a:spcBef>
                <a:spcPts val="1800"/>
              </a:spcBef>
              <a:defRPr sz="1560"/>
            </a:pPr>
          </a:p>
          <a:p>
            <a:pPr marL="0" indent="0" defTabSz="233679">
              <a:lnSpc>
                <a:spcPct val="80000"/>
              </a:lnSpc>
              <a:spcBef>
                <a:spcPts val="1800"/>
              </a:spcBef>
              <a:buSzTx/>
              <a:buNone/>
              <a:defRPr sz="1560"/>
            </a:pPr>
          </a:p>
        </p:txBody>
      </p:sp>
      <p:sp>
        <p:nvSpPr>
          <p:cNvPr id="211" name="Shape 211"/>
          <p:cNvSpPr/>
          <p:nvPr>
            <p:ph type="title"/>
          </p:nvPr>
        </p:nvSpPr>
        <p:spPr>
          <a:xfrm>
            <a:off x="355600" y="244103"/>
            <a:ext cx="12293600" cy="2458194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Acoustic KEYLOGGER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 world Attack Vectors</a:t>
            </a:r>
          </a:p>
        </p:txBody>
      </p:sp>
      <p:sp>
        <p:nvSpPr>
          <p:cNvPr id="214" name="Shape 214"/>
          <p:cNvSpPr/>
          <p:nvPr/>
        </p:nvSpPr>
        <p:spPr>
          <a:xfrm>
            <a:off x="366316" y="3452283"/>
            <a:ext cx="12272169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300"/>
            </a:pPr>
            <a:r>
              <a:t>iPhone in hand or on table</a:t>
            </a:r>
          </a:p>
          <a:p>
            <a:pPr>
              <a:defRPr sz="5300"/>
            </a:pPr>
            <a:r>
              <a:t>Recording over conference call</a:t>
            </a:r>
          </a:p>
          <a:p>
            <a:pPr>
              <a:defRPr sz="5300"/>
            </a:pPr>
            <a:r>
              <a:t>Skype</a:t>
            </a:r>
          </a:p>
          <a:p>
            <a:pPr>
              <a:defRPr sz="5300"/>
            </a:pPr>
            <a:r>
              <a:t>Hidden microphone/contact microphone</a:t>
            </a:r>
          </a:p>
          <a:p>
            <a:pPr>
              <a:defRPr sz="5300"/>
            </a:pPr>
            <a:r>
              <a:t>Directional microphone in public space</a:t>
            </a:r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841263" y="2514599"/>
            <a:ext cx="11322274" cy="472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A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keylogger</a:t>
            </a:r>
            <a:r>
              <a:t> is a type of surveillance software/hardware that records keystrokes a user makes.</a:t>
            </a:r>
          </a:p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>
              <a:defRPr sz="43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They are often employed with the intention of stealing sensitive information such as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passwords</a:t>
            </a:r>
            <a:r>
              <a:t> and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credit card numbers</a:t>
            </a:r>
            <a:r>
              <a:rPr>
                <a:solidFill>
                  <a:schemeClr val="accent6">
                    <a:lumOff val="-8705"/>
                  </a:schemeClr>
                </a:solidFill>
              </a:rP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ctrTitle"/>
          </p:nvPr>
        </p:nvSpPr>
        <p:spPr>
          <a:xfrm>
            <a:off x="355600" y="36149"/>
            <a:ext cx="12293600" cy="2874102"/>
          </a:xfrm>
          <a:prstGeom prst="rect">
            <a:avLst/>
          </a:prstGeom>
        </p:spPr>
        <p:txBody>
          <a:bodyPr anchor="ctr"/>
          <a:lstStyle/>
          <a:p>
            <a:pPr/>
            <a:r>
              <a:t>Thanks!</a:t>
            </a:r>
          </a:p>
        </p:txBody>
      </p:sp>
      <p:sp>
        <p:nvSpPr>
          <p:cNvPr id="219" name="Shape 219"/>
          <p:cNvSpPr/>
          <p:nvPr/>
        </p:nvSpPr>
        <p:spPr>
          <a:xfrm>
            <a:off x="1510175" y="4083050"/>
            <a:ext cx="4798220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Scott Stevenson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t>@scottastevenson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scottstevenson88@gmail.com</a:t>
            </a:r>
          </a:p>
        </p:txBody>
      </p:sp>
      <p:sp>
        <p:nvSpPr>
          <p:cNvPr id="220" name="Shape 220"/>
          <p:cNvSpPr/>
          <p:nvPr/>
        </p:nvSpPr>
        <p:spPr>
          <a:xfrm>
            <a:off x="7178212" y="4083050"/>
            <a:ext cx="4316413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Navid Shekoufa</a:t>
            </a:r>
            <a:endParaRPr sz="3600">
              <a:solidFill>
                <a:srgbClr val="535353"/>
              </a:solidFill>
              <a:latin typeface="Gill Sans SemiBold"/>
              <a:ea typeface="Gill Sans SemiBold"/>
              <a:cs typeface="Gill Sans SemiBold"/>
              <a:sym typeface="Gill Sans SemiBold"/>
            </a:endParaRPr>
          </a:p>
          <a:p>
            <a:pPr>
              <a:defRPr sz="3200">
                <a:solidFill>
                  <a:srgbClr val="000000"/>
                </a:solidFill>
              </a:defRPr>
            </a:pPr>
            <a:r>
              <a:t>@n6599</a:t>
            </a:r>
            <a:endParaRPr sz="1800"/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shekoufa.navid@gmail.com</a:t>
            </a:r>
          </a:p>
        </p:txBody>
      </p:sp>
      <p:sp>
        <p:nvSpPr>
          <p:cNvPr id="221" name="Shape 221"/>
          <p:cNvSpPr/>
          <p:nvPr/>
        </p:nvSpPr>
        <p:spPr>
          <a:xfrm>
            <a:off x="4803527" y="7822373"/>
            <a:ext cx="339774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>
              <a:defRPr sz="18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meetup.ndev.co </a:t>
            </a:r>
          </a:p>
        </p:txBody>
      </p:sp>
      <p:sp>
        <p:nvSpPr>
          <p:cNvPr id="222" name="Shape 222"/>
          <p:cNvSpPr/>
          <p:nvPr/>
        </p:nvSpPr>
        <p:spPr>
          <a:xfrm>
            <a:off x="5082802" y="8378341"/>
            <a:ext cx="283919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>
              <a:defRPr sz="18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sz="36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slack.ndev.co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Software Keyloggers</a:t>
            </a:r>
          </a:p>
        </p:txBody>
      </p:sp>
      <p:sp>
        <p:nvSpPr>
          <p:cNvPr id="129" name="Shape 1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Incredibly common in the 2000s - </a:t>
            </a:r>
            <a:r>
              <a:rPr>
                <a:solidFill>
                  <a:schemeClr val="accent5">
                    <a:lumOff val="-6588"/>
                  </a:schemeClr>
                </a:solidFill>
              </a:rPr>
              <a:t>70% of enterprises infected</a:t>
            </a:r>
            <a:r>
              <a:t> with keyloggers in 2008</a:t>
            </a:r>
          </a:p>
          <a:p>
            <a:pPr/>
            <a:r>
              <a:t>Completely undetectable in some OS’s</a:t>
            </a:r>
          </a:p>
          <a:p>
            <a:pPr/>
            <a:r>
              <a:t>Virus protection got better - OS’s more resilient</a:t>
            </a:r>
          </a:p>
          <a:p>
            <a:pPr/>
            <a:r>
              <a:t>But are still definitely out there…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Hardware Keyloggers</a:t>
            </a:r>
          </a:p>
        </p:txBody>
      </p:sp>
      <p:pic>
        <p:nvPicPr>
          <p:cNvPr id="13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95750" y="3119966"/>
            <a:ext cx="4813300" cy="480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Hardware Keyloggers</a:t>
            </a:r>
          </a:p>
        </p:txBody>
      </p:sp>
      <p:pic>
        <p:nvPicPr>
          <p:cNvPr id="137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65400" y="3056466"/>
            <a:ext cx="7874000" cy="533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867" y="-54187"/>
            <a:ext cx="14067600" cy="9861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3059"/>
          <a:stretch>
            <a:fillRect/>
          </a:stretch>
        </p:blipFill>
        <p:spPr>
          <a:xfrm>
            <a:off x="880533" y="2455333"/>
            <a:ext cx="5491826" cy="5323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pasted-image-filtered.png"/>
          <p:cNvPicPr>
            <a:picLocks noChangeAspect="1"/>
          </p:cNvPicPr>
          <p:nvPr/>
        </p:nvPicPr>
        <p:blipFill>
          <a:blip r:embed="rId3">
            <a:extLst/>
          </a:blip>
          <a:srcRect l="3" t="4117" r="6522" b="14350"/>
          <a:stretch>
            <a:fillRect/>
          </a:stretch>
        </p:blipFill>
        <p:spPr>
          <a:xfrm>
            <a:off x="2973495" y="2517077"/>
            <a:ext cx="1204488" cy="9780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3" h="20974" fill="norm" stroke="1" extrusionOk="0">
                <a:moveTo>
                  <a:pt x="10878" y="0"/>
                </a:moveTo>
                <a:cubicBezTo>
                  <a:pt x="10474" y="-4"/>
                  <a:pt x="10063" y="31"/>
                  <a:pt x="9656" y="103"/>
                </a:cubicBezTo>
                <a:cubicBezTo>
                  <a:pt x="7812" y="425"/>
                  <a:pt x="6290" y="1356"/>
                  <a:pt x="5017" y="2937"/>
                </a:cubicBezTo>
                <a:cubicBezTo>
                  <a:pt x="4357" y="3757"/>
                  <a:pt x="3970" y="4391"/>
                  <a:pt x="3603" y="5269"/>
                </a:cubicBezTo>
                <a:cubicBezTo>
                  <a:pt x="3008" y="6690"/>
                  <a:pt x="2778" y="7894"/>
                  <a:pt x="2700" y="10044"/>
                </a:cubicBezTo>
                <a:lnTo>
                  <a:pt x="2658" y="11321"/>
                </a:lnTo>
                <a:lnTo>
                  <a:pt x="2310" y="11363"/>
                </a:lnTo>
                <a:cubicBezTo>
                  <a:pt x="1407" y="11479"/>
                  <a:pt x="484" y="12354"/>
                  <a:pt x="207" y="13355"/>
                </a:cubicBezTo>
                <a:cubicBezTo>
                  <a:pt x="152" y="13553"/>
                  <a:pt x="80" y="13741"/>
                  <a:pt x="50" y="13780"/>
                </a:cubicBezTo>
                <a:cubicBezTo>
                  <a:pt x="-21" y="13874"/>
                  <a:pt x="-14" y="18412"/>
                  <a:pt x="57" y="18504"/>
                </a:cubicBezTo>
                <a:cubicBezTo>
                  <a:pt x="88" y="18543"/>
                  <a:pt x="149" y="18706"/>
                  <a:pt x="192" y="18870"/>
                </a:cubicBezTo>
                <a:cubicBezTo>
                  <a:pt x="472" y="19923"/>
                  <a:pt x="1312" y="20724"/>
                  <a:pt x="2374" y="20947"/>
                </a:cubicBezTo>
                <a:cubicBezTo>
                  <a:pt x="3024" y="21083"/>
                  <a:pt x="3672" y="20700"/>
                  <a:pt x="3930" y="20028"/>
                </a:cubicBezTo>
                <a:cubicBezTo>
                  <a:pt x="4018" y="19798"/>
                  <a:pt x="4033" y="19072"/>
                  <a:pt x="4065" y="14010"/>
                </a:cubicBezTo>
                <a:cubicBezTo>
                  <a:pt x="4104" y="7631"/>
                  <a:pt x="4080" y="8051"/>
                  <a:pt x="4533" y="6673"/>
                </a:cubicBezTo>
                <a:cubicBezTo>
                  <a:pt x="5340" y="4225"/>
                  <a:pt x="7199" y="2339"/>
                  <a:pt x="9407" y="1737"/>
                </a:cubicBezTo>
                <a:cubicBezTo>
                  <a:pt x="10123" y="1542"/>
                  <a:pt x="11594" y="1554"/>
                  <a:pt x="12292" y="1762"/>
                </a:cubicBezTo>
                <a:cubicBezTo>
                  <a:pt x="13381" y="2086"/>
                  <a:pt x="14427" y="2734"/>
                  <a:pt x="15184" y="3541"/>
                </a:cubicBezTo>
                <a:cubicBezTo>
                  <a:pt x="16401" y="4840"/>
                  <a:pt x="17107" y="6292"/>
                  <a:pt x="17457" y="8214"/>
                </a:cubicBezTo>
                <a:cubicBezTo>
                  <a:pt x="17492" y="8406"/>
                  <a:pt x="17535" y="10999"/>
                  <a:pt x="17557" y="14249"/>
                </a:cubicBezTo>
                <a:lnTo>
                  <a:pt x="17599" y="19943"/>
                </a:lnTo>
                <a:lnTo>
                  <a:pt x="17784" y="20266"/>
                </a:lnTo>
                <a:cubicBezTo>
                  <a:pt x="18566" y="21596"/>
                  <a:pt x="20611" y="20924"/>
                  <a:pt x="21322" y="19109"/>
                </a:cubicBezTo>
                <a:lnTo>
                  <a:pt x="21535" y="18572"/>
                </a:lnTo>
                <a:lnTo>
                  <a:pt x="21557" y="16385"/>
                </a:lnTo>
                <a:cubicBezTo>
                  <a:pt x="21579" y="14023"/>
                  <a:pt x="21555" y="13706"/>
                  <a:pt x="21273" y="13014"/>
                </a:cubicBezTo>
                <a:cubicBezTo>
                  <a:pt x="20931" y="12179"/>
                  <a:pt x="20080" y="11450"/>
                  <a:pt x="19361" y="11372"/>
                </a:cubicBezTo>
                <a:cubicBezTo>
                  <a:pt x="19182" y="11352"/>
                  <a:pt x="18999" y="11302"/>
                  <a:pt x="18956" y="11261"/>
                </a:cubicBezTo>
                <a:cubicBezTo>
                  <a:pt x="18900" y="11207"/>
                  <a:pt x="18878" y="10863"/>
                  <a:pt x="18878" y="10018"/>
                </a:cubicBezTo>
                <a:cubicBezTo>
                  <a:pt x="18878" y="7954"/>
                  <a:pt x="18569" y="6442"/>
                  <a:pt x="17813" y="4843"/>
                </a:cubicBezTo>
                <a:cubicBezTo>
                  <a:pt x="16405" y="1868"/>
                  <a:pt x="13710" y="32"/>
                  <a:pt x="10878" y="0"/>
                </a:cubicBezTo>
                <a:close/>
              </a:path>
            </a:pathLst>
          </a:custGeom>
          <a:ln w="38100">
            <a:solidFill>
              <a:srgbClr val="FFFFFF"/>
            </a:solidFill>
            <a:miter lim="400000"/>
          </a:ln>
        </p:spPr>
      </p:pic>
      <p:sp>
        <p:nvSpPr>
          <p:cNvPr id="147" name="Shape 147"/>
          <p:cNvSpPr/>
          <p:nvPr/>
        </p:nvSpPr>
        <p:spPr>
          <a:xfrm>
            <a:off x="4162033" y="3089465"/>
            <a:ext cx="5198009" cy="26361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8255" y="2775"/>
                  <a:pt x="15455" y="9975"/>
                  <a:pt x="21600" y="21600"/>
                </a:cubicBezTo>
              </a:path>
            </a:pathLst>
          </a:custGeom>
          <a:ln w="25400">
            <a:solidFill>
              <a:srgbClr val="FFFFFF"/>
            </a:solidFill>
            <a:bevel/>
          </a:ln>
        </p:spPr>
        <p:txBody>
          <a:bodyPr/>
          <a:lstStyle/>
          <a:p>
            <a:pPr/>
          </a:p>
        </p:txBody>
      </p:sp>
      <p:pic>
        <p:nvPicPr>
          <p:cNvPr id="146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76426" y="5676981"/>
            <a:ext cx="4257441" cy="1959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901207" y="2209800"/>
            <a:ext cx="11556398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400"/>
            </a:pPr>
            <a:r>
              <a:t>Three researchers (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Li Zhuang, Feng Zhou, J. D. Tygar) </a:t>
            </a:r>
            <a:r>
              <a:t>demonstrated in their paper “Keyboard Emanations Revisited” that they could recover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96% of typed characters</a:t>
            </a:r>
            <a:r>
              <a:t> from a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10 minute recording</a:t>
            </a:r>
            <a:r>
              <a:t> of keyboard sounds.</a:t>
            </a:r>
          </a:p>
          <a:p>
            <a:pPr>
              <a:defRPr sz="4400"/>
            </a:pPr>
          </a:p>
          <a:p>
            <a:pPr>
              <a:defRPr sz="4400"/>
            </a:pPr>
            <a:r>
              <a:t>An improvement on the seminal work by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Asonov</a:t>
            </a:r>
            <a:r>
              <a:t> and </a:t>
            </a:r>
            <a:r>
              <a:rPr>
                <a:latin typeface="Gill Sans SemiBold"/>
                <a:ea typeface="Gill Sans SemiBold"/>
                <a:cs typeface="Gill Sans SemiBold"/>
                <a:sym typeface="Gill Sans SemiBold"/>
              </a:rPr>
              <a:t>Agrawal.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535353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